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9" r:id="rId4"/>
    <p:sldId id="261" r:id="rId5"/>
    <p:sldId id="258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แทนวันที่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17" name="ตัวแทนท้ายกระดา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สี่เหลี่ยมผืนผ้า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ตัวเชื่อมต่อตรง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ตัวเชื่อมต่อตรง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สี่เหลี่ยมผืนผ้า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วงรี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วงรี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วงรี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ตัวแทนหมายเลขภาพนิ่ง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แทนเนื้อหา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ตัวแทน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สี่เหลี่ยมผืนผ้า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ตัวเชื่อมต่อตรง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ตัวเชื่อมต่อตรง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วงรี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วงรี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วงรี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วงรี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วงรี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ตัวเชื่อมต่อตรง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ตัวแทนเนื้อหา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ตัวแทนเนื้อหา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แทนเนื้อหา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แทนข้อความ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4" name="ตัวแทนข้อความ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6" name="ตัวแทนวันที่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ตัวแทนเนื้อหา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1" name="ตัวแทนวันที่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22" name="ตัวแทนหมายเลขภาพนิ่ง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ตัวแทนท้ายกระดา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เชื่อมต่อตรง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ตัวเชื่อมต่อตรง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ตัวเชื่อมต่อตรง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ตัวแทนวันที่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18" name="ตัวแทนหมายเลขภาพนิ่ง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ตัวแทนท้ายกระดา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ตัวเชื่อมต่อตรง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ตัวแทนชื่อเรื่อง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แทนข้อความ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แทนวันที่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7ACBA53-243F-46BE-9B48-FAF95567F953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ตัวเชื่อมต่อตรง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ตัวแทน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5767B6D-8CF1-4E44-B646-729DE45C506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87624" y="1124744"/>
            <a:ext cx="7956376" cy="1944216"/>
          </a:xfrm>
        </p:spPr>
        <p:txBody>
          <a:bodyPr/>
          <a:lstStyle/>
          <a:p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การเฝ้าระวังการดื้อยาวัณโรคของประเทศไทย</a:t>
            </a:r>
            <a:b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ครั้งที่ </a:t>
            </a:r>
            <a:r>
              <a:rPr lang="th-TH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r>
              <a:rPr lang="th-TH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ในเขต </a:t>
            </a:r>
            <a:r>
              <a:rPr lang="en-US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49335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-6722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th-TH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จำนวนโรงพยาบาลที่เข้าโครงการในเขต </a:t>
            </a:r>
            <a:r>
              <a:rPr lang="en-US" sz="3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12</a:t>
            </a:r>
            <a:endParaRPr lang="en-US" sz="3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68872479"/>
              </p:ext>
            </p:extLst>
          </p:nvPr>
        </p:nvGraphicFramePr>
        <p:xfrm>
          <a:off x="539552" y="1340040"/>
          <a:ext cx="8085584" cy="532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42792"/>
                <a:gridCol w="4042792"/>
              </a:tblGrid>
              <a:tr h="700312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รายชื่อโรงพยาบาล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จำนวนผู้ป่วยรายใหม่ที่ </a:t>
                      </a:r>
                      <a:r>
                        <a:rPr lang="en-US" sz="200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smear positive </a:t>
                      </a:r>
                      <a:r>
                        <a:rPr lang="th-TH" sz="200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(นับเข้าโครงการ)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9303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โรงพยาบาลสุ</a:t>
                      </a:r>
                      <a:r>
                        <a:rPr lang="th-TH" sz="20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คิริน</a:t>
                      </a:r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 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จ.นราธิวาส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5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474962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โรงพยาบาลแว้ง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10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2102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</a:t>
                      </a:r>
                      <a:r>
                        <a:rPr lang="th-TH" sz="2000" dirty="0" err="1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รือ</a:t>
                      </a:r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เสาะ</a:t>
                      </a:r>
                      <a:r>
                        <a:rPr lang="th-TH" sz="2000" baseline="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 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75465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โรงพยาบาลมายอ จ.ปัตตานี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12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32102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โรงพยาบาลยะรัง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21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03533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โรงพยาบาลควนขนุน จ.พัทลุง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14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546896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โรงพยาบาลสงขลา จ.สงขลา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488740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โรงพยาบาลหาดใหญ่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28</a:t>
                      </a:r>
                      <a:endParaRPr lang="th-TH" sz="2000" dirty="0" smtClean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  <a:tr h="435177">
                <a:tc>
                  <a:txBody>
                    <a:bodyPr/>
                    <a:lstStyle/>
                    <a:p>
                      <a:pPr algn="l"/>
                      <a:r>
                        <a:rPr lang="th-TH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โรงพยาบาลวังวิเศษ จ.ตรัง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Tahoma" pitchFamily="34" charset="0"/>
                          <a:ea typeface="Tahoma" pitchFamily="34" charset="0"/>
                          <a:cs typeface="Tahoma" pitchFamily="34" charset="0"/>
                        </a:rPr>
                        <a:t>9</a:t>
                      </a:r>
                      <a:endParaRPr lang="en-US" sz="2000" dirty="0">
                        <a:latin typeface="Tahoma" pitchFamily="34" charset="0"/>
                        <a:ea typeface="Tahoma" pitchFamily="34" charset="0"/>
                        <a:cs typeface="Tahoma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7322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แผนการดำเนินงานโรงพยาบาลที่ไม่มี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gene X pert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lvl="1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เก็บเสมหะ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ตลับ ส่งมาที่สำนักวัณโรคโดยเจ้าหน้าที่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lab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ส่งเสมหะ ตัวอย่างเดียวกันที่ใช้ตรวจ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Smear +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และ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collect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1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ครั้ง</a:t>
            </a:r>
          </a:p>
          <a:p>
            <a:pPr lvl="1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การส่ง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Specimen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ของวันนี้จะส่งให้ </a:t>
            </a:r>
            <a:r>
              <a:rPr lang="th-TH" sz="24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สนว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ภายในช่วงเช้าของวันถัดไป</a:t>
            </a:r>
          </a:p>
          <a:p>
            <a:pPr lvl="1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วิธีการ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Cold Chain  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ใส่กล่องส่งไปรษณีย์มาที่สำนักวัณโรค โดยการจะมีการเก็บเงินปลายทาง </a:t>
            </a:r>
          </a:p>
          <a:p>
            <a:pPr lvl="1"/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วิธีการส่งเสมหะส่งทาง </a:t>
            </a:r>
            <a:r>
              <a:rPr lang="en-US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EMS</a:t>
            </a:r>
            <a:r>
              <a:rPr lang="th-TH" sz="24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(สงขลา/หาดใหญ่)</a:t>
            </a:r>
          </a:p>
          <a:p>
            <a:pPr lvl="1"/>
            <a:endParaRPr lang="th-TH" sz="24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/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สิ่งที่ต้องมาพร้อมกับเสมหะ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65760" lvl="1" indent="0">
              <a:buNone/>
            </a:pP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DRS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1.1 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หรือ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DRS 1.2</a:t>
            </a: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65760" lvl="1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	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DRS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2 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endParaRPr lang="th-TH" sz="20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365760" lvl="1" indent="0">
              <a:buNone/>
            </a:pPr>
            <a:r>
              <a:rPr lang="th-TH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th-TH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	</a:t>
            </a:r>
            <a:r>
              <a:rPr lang="en-US" sz="20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DRS </a:t>
            </a:r>
            <a:r>
              <a:rPr lang="en-US" sz="2000" b="1" dirty="0">
                <a:latin typeface="Tahoma" pitchFamily="34" charset="0"/>
                <a:ea typeface="Tahoma" pitchFamily="34" charset="0"/>
                <a:cs typeface="Tahoma" pitchFamily="34" charset="0"/>
              </a:rPr>
              <a:t>5</a:t>
            </a:r>
            <a:endParaRPr lang="th-TH" sz="20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46102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แผนการดำเนินงานโรงพยาบาลที่มี </a:t>
            </a: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gene X pert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(หาดใหญ่ 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สงขลา)</a:t>
            </a:r>
            <a:endParaRPr lang="en-US" sz="36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003232" cy="487375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กรณี แพทย์สั่งตรวจ 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</a:t>
            </a:r>
            <a:endParaRPr lang="en-US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endParaRPr lang="th-TH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Neg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		END</a:t>
            </a:r>
          </a:p>
          <a:p>
            <a:pPr>
              <a:buFont typeface="Wingdings" pitchFamily="2" charset="2"/>
              <a:buChar char="Ø"/>
            </a:pP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Xpert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positive </a:t>
            </a:r>
            <a:r>
              <a:rPr lang="th-TH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ให้เก็บ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เสมหะใหม่ ตรวจ 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AFB </a:t>
            </a:r>
            <a:endParaRPr lang="th-TH" sz="2800" b="1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0" indent="0">
              <a:buNone/>
            </a:pP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 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Post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ส่งต่อ </a:t>
            </a:r>
            <a:r>
              <a:rPr lang="th-TH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สนว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 </a:t>
            </a:r>
          </a:p>
          <a:p>
            <a:pPr marL="0" indent="0">
              <a:buNone/>
            </a:pPr>
            <a:r>
              <a:rPr lang="th-TH" sz="2800" b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th-TH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  </a:t>
            </a:r>
            <a:r>
              <a:rPr lang="en-US" sz="2800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Neg</a:t>
            </a:r>
            <a:r>
              <a:rPr lang="en-US" sz="28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End</a:t>
            </a:r>
            <a:endParaRPr lang="en-US" sz="28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ลูกศรขวา 3"/>
          <p:cNvSpPr/>
          <p:nvPr/>
        </p:nvSpPr>
        <p:spPr>
          <a:xfrm>
            <a:off x="2987824" y="2780928"/>
            <a:ext cx="864096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113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แผนการดำเนินงานโรงพยาบาลที่มี </a:t>
            </a:r>
            <a:r>
              <a:rPr lang="en-US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gene X pert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 (หาดใหญ่ </a:t>
            </a:r>
            <a:r>
              <a:rPr lang="en-US" sz="3600" b="1" dirty="0">
                <a:latin typeface="Tahoma" pitchFamily="34" charset="0"/>
                <a:ea typeface="Tahoma" pitchFamily="34" charset="0"/>
                <a:cs typeface="Tahoma" pitchFamily="34" charset="0"/>
              </a:rPr>
              <a:t>,</a:t>
            </a:r>
            <a:r>
              <a:rPr lang="th-TH" sz="36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สงขลา)</a:t>
            </a:r>
            <a:endParaRPr lang="en-US" sz="36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851104" cy="4873752"/>
          </a:xfrm>
        </p:spPr>
        <p:txBody>
          <a:bodyPr/>
          <a:lstStyle/>
          <a:p>
            <a:pPr marL="0" indent="0">
              <a:buNone/>
            </a:pP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กรณี 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แพทย์ไม่ได้สั่ง</a:t>
            </a:r>
            <a:r>
              <a:rPr lang="th-TH" b="1" dirty="0">
                <a:latin typeface="Tahoma" pitchFamily="34" charset="0"/>
                <a:ea typeface="Tahoma" pitchFamily="34" charset="0"/>
                <a:cs typeface="Tahoma" pitchFamily="34" charset="0"/>
              </a:rPr>
              <a:t>ตรวจ  </a:t>
            </a:r>
            <a:r>
              <a:rPr lang="en-US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Xpert</a:t>
            </a:r>
            <a:endParaRPr lang="en-US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รพ. ตรวจ </a:t>
            </a:r>
            <a:r>
              <a:rPr lang="en-US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AFB 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ตามปกติ  ทำตามขั้นตอนของ </a:t>
            </a:r>
            <a:r>
              <a:rPr lang="th-TH" b="1" dirty="0" err="1" smtClean="0">
                <a:latin typeface="Tahoma" pitchFamily="34" charset="0"/>
                <a:ea typeface="Tahoma" pitchFamily="34" charset="0"/>
                <a:cs typeface="Tahoma" pitchFamily="34" charset="0"/>
              </a:rPr>
              <a:t>สนว</a:t>
            </a:r>
            <a:r>
              <a:rPr lang="th-TH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453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600" b="1" dirty="0" smtClean="0"/>
              <a:t>ปัญหาและอุปสรรค</a:t>
            </a:r>
            <a:endParaRPr lang="en-US" sz="36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h-TH" sz="2800" dirty="0" smtClean="0"/>
              <a:t>เนื่องจากเขต </a:t>
            </a:r>
            <a:r>
              <a:rPr lang="en-US" sz="2800" dirty="0" smtClean="0"/>
              <a:t>12 </a:t>
            </a:r>
            <a:r>
              <a:rPr lang="th-TH" sz="2800" dirty="0" smtClean="0"/>
              <a:t>อยู่ไกลในการส่งเสมหะ ภายใน </a:t>
            </a:r>
            <a:r>
              <a:rPr lang="en-US" sz="2800" dirty="0" smtClean="0"/>
              <a:t>1  </a:t>
            </a:r>
            <a:r>
              <a:rPr lang="th-TH" sz="2800" dirty="0" smtClean="0"/>
              <a:t>วันไม่สามารถส่งถึงสำนักวัณโรคได้</a:t>
            </a:r>
          </a:p>
          <a:p>
            <a:r>
              <a:rPr lang="th-TH" sz="2800" dirty="0" smtClean="0"/>
              <a:t>กรณีที่ตรงกับวันหยุดราชการหลายวันจะทำอย่างไร ? </a:t>
            </a:r>
          </a:p>
          <a:p>
            <a:r>
              <a:rPr lang="th-TH" sz="2800" dirty="0" smtClean="0"/>
              <a:t>ความทันเวลาในการส่ง </a:t>
            </a:r>
            <a:r>
              <a:rPr lang="en-US" sz="2800" dirty="0" smtClean="0"/>
              <a:t>Specimen </a:t>
            </a:r>
            <a:r>
              <a:rPr lang="th-TH" sz="2800" dirty="0" smtClean="0"/>
              <a:t>?</a:t>
            </a:r>
          </a:p>
          <a:p>
            <a:endParaRPr lang="th-TH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927850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ฉลียง">
  <a:themeElements>
    <a:clrScheme name="เฉลียง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เฉลียง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เฉลียง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198</TotalTime>
  <Words>254</Words>
  <Application>Microsoft Office PowerPoint</Application>
  <PresentationFormat>นำเสนอทางหน้าจอ (4:3)</PresentationFormat>
  <Paragraphs>46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เฉลียง</vt:lpstr>
      <vt:lpstr>การเฝ้าระวังการดื้อยาวัณโรคของประเทศไทย ครั้งที่  5 ในเขต  12</vt:lpstr>
      <vt:lpstr>จำนวนโรงพยาบาลที่เข้าโครงการในเขต 12</vt:lpstr>
      <vt:lpstr>แผนการดำเนินงานโรงพยาบาลที่ไม่มี gene X pert</vt:lpstr>
      <vt:lpstr>แผนการดำเนินงานโรงพยาบาลที่มี gene X pert (หาดใหญ่ ,สงขลา)</vt:lpstr>
      <vt:lpstr>แผนการดำเนินงานโรงพยาบาลที่มี gene X pert (หาดใหญ่ ,สงขลา)</vt:lpstr>
      <vt:lpstr>ปัญหาและอุปสรรค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การเฝ้าระวังการดื้อยาวัณโรคของประเทศไทย ครั้งที่  ๕  ในเขต  ๑๒</dc:title>
  <dc:creator>Lenovo</dc:creator>
  <cp:lastModifiedBy>Lenovo</cp:lastModifiedBy>
  <cp:revision>17</cp:revision>
  <dcterms:created xsi:type="dcterms:W3CDTF">2017-07-31T14:46:36Z</dcterms:created>
  <dcterms:modified xsi:type="dcterms:W3CDTF">2017-08-01T03:38:21Z</dcterms:modified>
</cp:coreProperties>
</file>